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9" r:id="rId4"/>
    <p:sldId id="260" r:id="rId5"/>
    <p:sldId id="261" r:id="rId6"/>
    <p:sldId id="262" r:id="rId7"/>
    <p:sldId id="263" r:id="rId8"/>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BA34E75B-97D6-4CAC-B703-0A573CAE2781}" type="datetimeFigureOut">
              <a:rPr lang="ar-IQ" smtClean="0"/>
              <a:t>26/04/1439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1384925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BA34E75B-97D6-4CAC-B703-0A573CAE2781}" type="datetimeFigureOut">
              <a:rPr lang="ar-IQ" smtClean="0"/>
              <a:t>26/04/1439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826779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BA34E75B-97D6-4CAC-B703-0A573CAE2781}" type="datetimeFigureOut">
              <a:rPr lang="ar-IQ" smtClean="0"/>
              <a:t>26/04/1439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1633451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BA34E75B-97D6-4CAC-B703-0A573CAE2781}" type="datetimeFigureOut">
              <a:rPr lang="ar-IQ" smtClean="0"/>
              <a:t>26/04/1439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3069860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34E75B-97D6-4CAC-B703-0A573CAE2781}" type="datetimeFigureOut">
              <a:rPr lang="ar-IQ" smtClean="0"/>
              <a:t>26/04/1439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2990692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BA34E75B-97D6-4CAC-B703-0A573CAE2781}" type="datetimeFigureOut">
              <a:rPr lang="ar-IQ" smtClean="0"/>
              <a:t>26/04/1439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3497656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BA34E75B-97D6-4CAC-B703-0A573CAE2781}" type="datetimeFigureOut">
              <a:rPr lang="ar-IQ" smtClean="0"/>
              <a:t>26/04/1439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2911133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BA34E75B-97D6-4CAC-B703-0A573CAE2781}" type="datetimeFigureOut">
              <a:rPr lang="ar-IQ" smtClean="0"/>
              <a:t>26/04/1439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2425544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4E75B-97D6-4CAC-B703-0A573CAE2781}" type="datetimeFigureOut">
              <a:rPr lang="ar-IQ" smtClean="0"/>
              <a:t>26/04/1439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1366061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34E75B-97D6-4CAC-B703-0A573CAE2781}" type="datetimeFigureOut">
              <a:rPr lang="ar-IQ" smtClean="0"/>
              <a:t>26/04/1439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138549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34E75B-97D6-4CAC-B703-0A573CAE2781}" type="datetimeFigureOut">
              <a:rPr lang="ar-IQ" smtClean="0"/>
              <a:t>26/04/1439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1A1E464-E86E-43D2-9221-04545BAA0FE1}" type="slidenum">
              <a:rPr lang="ar-IQ" smtClean="0"/>
              <a:t>‹#›</a:t>
            </a:fld>
            <a:endParaRPr lang="ar-IQ"/>
          </a:p>
        </p:txBody>
      </p:sp>
    </p:spTree>
    <p:extLst>
      <p:ext uri="{BB962C8B-B14F-4D97-AF65-F5344CB8AC3E}">
        <p14:creationId xmlns:p14="http://schemas.microsoft.com/office/powerpoint/2010/main" val="38299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A34E75B-97D6-4CAC-B703-0A573CAE2781}" type="datetimeFigureOut">
              <a:rPr lang="ar-IQ" smtClean="0"/>
              <a:t>26/04/1439</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1A1E464-E86E-43D2-9221-04545BAA0FE1}" type="slidenum">
              <a:rPr lang="ar-IQ" smtClean="0"/>
              <a:t>‹#›</a:t>
            </a:fld>
            <a:endParaRPr lang="ar-IQ"/>
          </a:p>
        </p:txBody>
      </p:sp>
    </p:spTree>
    <p:extLst>
      <p:ext uri="{BB962C8B-B14F-4D97-AF65-F5344CB8AC3E}">
        <p14:creationId xmlns:p14="http://schemas.microsoft.com/office/powerpoint/2010/main" val="138521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0761" y="375389"/>
            <a:ext cx="10217239" cy="2387600"/>
          </a:xfrm>
        </p:spPr>
        <p:txBody>
          <a:bodyPr>
            <a:normAutofit fontScale="90000"/>
          </a:bodyPr>
          <a:lstStyle/>
          <a:p>
            <a:r>
              <a:rPr lang="en-US" b="1" dirty="0">
                <a:solidFill>
                  <a:srgbClr val="FF0000"/>
                </a:solidFill>
              </a:rPr>
              <a:t>Lecture one </a:t>
            </a:r>
            <a:r>
              <a:rPr lang="en-US" dirty="0" smtClean="0">
                <a:solidFill>
                  <a:srgbClr val="FF0000"/>
                </a:solidFill>
              </a:rPr>
              <a:t/>
            </a:r>
            <a:br>
              <a:rPr lang="en-US" dirty="0" smtClean="0">
                <a:solidFill>
                  <a:srgbClr val="FF0000"/>
                </a:solidFill>
              </a:rPr>
            </a:br>
            <a:r>
              <a:rPr lang="en-US" b="1" dirty="0" smtClean="0">
                <a:solidFill>
                  <a:srgbClr val="FF0000"/>
                </a:solidFill>
              </a:rPr>
              <a:t>Introduction  to Mechanics </a:t>
            </a:r>
            <a:r>
              <a:rPr lang="en-US" dirty="0" smtClean="0"/>
              <a:t> </a:t>
            </a:r>
            <a:r>
              <a:rPr lang="en-US" b="1" dirty="0" smtClean="0">
                <a:solidFill>
                  <a:srgbClr val="FF0000"/>
                </a:solidFill>
              </a:rPr>
              <a:t> lab</a:t>
            </a:r>
            <a:br>
              <a:rPr lang="en-US" b="1" dirty="0" smtClean="0">
                <a:solidFill>
                  <a:srgbClr val="FF0000"/>
                </a:solidFill>
              </a:rPr>
            </a:br>
            <a:endParaRPr lang="ar-IQ" dirty="0">
              <a:solidFill>
                <a:srgbClr val="FF0000"/>
              </a:solidFill>
            </a:endParaRPr>
          </a:p>
        </p:txBody>
      </p:sp>
      <p:sp>
        <p:nvSpPr>
          <p:cNvPr id="3" name="Subtitle 2"/>
          <p:cNvSpPr>
            <a:spLocks noGrp="1"/>
          </p:cNvSpPr>
          <p:nvPr>
            <p:ph type="subTitle" idx="1"/>
          </p:nvPr>
        </p:nvSpPr>
        <p:spPr>
          <a:xfrm>
            <a:off x="450760" y="2240924"/>
            <a:ext cx="11436439" cy="1674254"/>
          </a:xfrm>
        </p:spPr>
        <p:txBody>
          <a:bodyPr>
            <a:noAutofit/>
          </a:bodyPr>
          <a:lstStyle/>
          <a:p>
            <a:pPr algn="just" rtl="0"/>
            <a:r>
              <a:rPr lang="en-US" sz="2800" dirty="0"/>
              <a:t>Practical work in physics is intended to teach the student how to select and set up apparatus skillfully and well, to make careful observations and precise measurement while at time realizing the limitation of measuring instruments employed, and to use the experiment results obtained to the best advantage. </a:t>
            </a:r>
            <a:endParaRPr lang="ar-IQ" sz="2800" dirty="0"/>
          </a:p>
        </p:txBody>
      </p:sp>
    </p:spTree>
    <p:extLst>
      <p:ext uri="{BB962C8B-B14F-4D97-AF65-F5344CB8AC3E}">
        <p14:creationId xmlns:p14="http://schemas.microsoft.com/office/powerpoint/2010/main" val="1585787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594" y="90153"/>
            <a:ext cx="10515600" cy="1790162"/>
          </a:xfrm>
        </p:spPr>
        <p:txBody>
          <a:bodyPr>
            <a:normAutofit/>
          </a:bodyPr>
          <a:lstStyle/>
          <a:p>
            <a:pPr algn="ctr">
              <a:lnSpc>
                <a:spcPct val="100000"/>
              </a:lnSpc>
            </a:pPr>
            <a:r>
              <a:rPr lang="en-US" sz="2400" b="1" dirty="0" smtClean="0">
                <a:solidFill>
                  <a:srgbClr val="FF0000"/>
                </a:solidFill>
              </a:rPr>
              <a:t>Lecture two </a:t>
            </a:r>
            <a:br>
              <a:rPr lang="en-US" sz="2400" b="1" dirty="0" smtClean="0">
                <a:solidFill>
                  <a:srgbClr val="FF0000"/>
                </a:solidFill>
              </a:rPr>
            </a:br>
            <a:r>
              <a:rPr lang="en-US" sz="2400" b="1" dirty="0">
                <a:solidFill>
                  <a:srgbClr val="FF0000"/>
                </a:solidFill>
              </a:rPr>
              <a:t>Experiment No (</a:t>
            </a:r>
            <a:r>
              <a:rPr lang="en-US" sz="2700" b="1" dirty="0">
                <a:solidFill>
                  <a:srgbClr val="FF0000"/>
                </a:solidFill>
              </a:rPr>
              <a:t>1</a:t>
            </a:r>
            <a:r>
              <a:rPr lang="en-US" sz="2700" b="1" dirty="0" smtClean="0">
                <a:solidFill>
                  <a:srgbClr val="FF0000"/>
                </a:solidFill>
              </a:rPr>
              <a:t>)</a:t>
            </a:r>
            <a:r>
              <a:rPr lang="ar-IQ" sz="2700" b="1" dirty="0">
                <a:solidFill>
                  <a:srgbClr val="FF0000"/>
                </a:solidFill>
              </a:rPr>
              <a:t/>
            </a:r>
            <a:br>
              <a:rPr lang="ar-IQ" sz="2700" b="1" dirty="0">
                <a:solidFill>
                  <a:srgbClr val="FF0000"/>
                </a:solidFill>
              </a:rPr>
            </a:br>
            <a:r>
              <a:rPr lang="en-US" sz="2700" b="1" dirty="0">
                <a:solidFill>
                  <a:srgbClr val="FF0000"/>
                </a:solidFill>
              </a:rPr>
              <a:t>simple pendulum </a:t>
            </a:r>
            <a:r>
              <a:rPr lang="en-US" sz="2700" dirty="0">
                <a:solidFill>
                  <a:srgbClr val="FF0000"/>
                </a:solidFill>
              </a:rPr>
              <a:t/>
            </a:r>
            <a:br>
              <a:rPr lang="en-US" sz="2700" dirty="0">
                <a:solidFill>
                  <a:srgbClr val="FF0000"/>
                </a:solidFill>
              </a:rPr>
            </a:br>
            <a:endParaRPr lang="ar-IQ" sz="2700" dirty="0">
              <a:solidFill>
                <a:srgbClr val="FF0000"/>
              </a:solidFill>
            </a:endParaRPr>
          </a:p>
        </p:txBody>
      </p:sp>
      <p:sp>
        <p:nvSpPr>
          <p:cNvPr id="3" name="Rectangle 2"/>
          <p:cNvSpPr/>
          <p:nvPr/>
        </p:nvSpPr>
        <p:spPr>
          <a:xfrm>
            <a:off x="64393" y="1451455"/>
            <a:ext cx="11539471" cy="5940088"/>
          </a:xfrm>
          <a:prstGeom prst="rect">
            <a:avLst/>
          </a:prstGeom>
        </p:spPr>
        <p:txBody>
          <a:bodyPr wrap="square">
            <a:spAutoFit/>
          </a:bodyPr>
          <a:lstStyle/>
          <a:p>
            <a:pPr algn="l" rtl="0"/>
            <a:r>
              <a:rPr lang="en-US" sz="2000" b="1" i="0" u="none" strike="noStrike" baseline="0" dirty="0" smtClean="0">
                <a:solidFill>
                  <a:srgbClr val="000000"/>
                </a:solidFill>
                <a:latin typeface="Tahoma" panose="020B0604030504040204" pitchFamily="34" charset="0"/>
              </a:rPr>
              <a:t>Objectives: </a:t>
            </a:r>
            <a:endParaRPr lang="en-US" sz="2000" b="0" i="0" u="none" strike="noStrike" baseline="0" dirty="0" smtClean="0">
              <a:solidFill>
                <a:srgbClr val="000000"/>
              </a:solidFill>
              <a:latin typeface="Tahoma" panose="020B0604030504040204" pitchFamily="34" charset="0"/>
            </a:endParaRPr>
          </a:p>
          <a:p>
            <a:pPr algn="l" rtl="0"/>
            <a:r>
              <a:rPr lang="en-US" b="0" i="0" u="none" strike="noStrike" baseline="0" dirty="0" smtClean="0">
                <a:solidFill>
                  <a:srgbClr val="000000"/>
                </a:solidFill>
                <a:latin typeface="Tahoma" panose="020B0604030504040204" pitchFamily="34" charset="0"/>
              </a:rPr>
              <a:t>1. To measure the acceleration due to gravity using a simple pendulum. </a:t>
            </a:r>
          </a:p>
          <a:p>
            <a:pPr algn="l" rtl="0"/>
            <a:r>
              <a:rPr lang="en-US" b="0" i="0" u="none" strike="noStrike" baseline="0" dirty="0" smtClean="0">
                <a:solidFill>
                  <a:srgbClr val="000000"/>
                </a:solidFill>
                <a:latin typeface="Tahoma" panose="020B0604030504040204" pitchFamily="34" charset="0"/>
              </a:rPr>
              <a:t>2. To investigate the relationship between the length of a pendulum and its oscillation period.</a:t>
            </a:r>
          </a:p>
          <a:p>
            <a:pPr algn="l" rtl="0"/>
            <a:r>
              <a:rPr lang="en-US" b="1" dirty="0"/>
              <a:t>Procedure: </a:t>
            </a:r>
            <a:endParaRPr lang="en-US" dirty="0"/>
          </a:p>
          <a:p>
            <a:pPr algn="l" rtl="0"/>
            <a:r>
              <a:rPr lang="en-US" dirty="0"/>
              <a:t>1. Measure the diameter of pendulum bob by using micrometer and record the radius of pendulum bob. </a:t>
            </a:r>
          </a:p>
          <a:p>
            <a:pPr algn="l" rtl="0"/>
            <a:r>
              <a:rPr lang="en-US" dirty="0"/>
              <a:t>2. Measure the length of the pendulum from hanging point to the surface of the pendulum bob (l). Record the length of the pendulum in the table below. </a:t>
            </a:r>
          </a:p>
          <a:p>
            <a:pPr algn="l" rtl="0"/>
            <a:r>
              <a:rPr lang="en-US" dirty="0"/>
              <a:t>3. Pull the bob from the equilibrium position. (This is the dotted line in the picture below and represents where the pendulum hangs when it is still). </a:t>
            </a:r>
            <a:endParaRPr lang="en-US" dirty="0" smtClean="0"/>
          </a:p>
          <a:p>
            <a:pPr algn="l" rtl="0"/>
            <a:endParaRPr lang="ar-IQ" dirty="0"/>
          </a:p>
          <a:p>
            <a:pPr algn="l" rtl="0"/>
            <a:r>
              <a:rPr lang="en-US" dirty="0" smtClean="0"/>
              <a:t>4.With </a:t>
            </a:r>
            <a:r>
              <a:rPr lang="en-US" dirty="0"/>
              <a:t>the help of a lab partner, set the pendulum in motion until it completes 10 to and fro oscillations, taking care to record this time. Then the period (𝑇) for one oscillation is just the number recorded divided by 10, then determine the (𝑇2). </a:t>
            </a:r>
          </a:p>
          <a:p>
            <a:pPr algn="l" rtl="0"/>
            <a:r>
              <a:rPr lang="en-US" dirty="0"/>
              <a:t>5. You will make a total of five measurements for (g) using different values for the length (L). </a:t>
            </a:r>
          </a:p>
          <a:p>
            <a:pPr algn="l" rtl="0"/>
            <a:r>
              <a:rPr lang="en-US" dirty="0"/>
              <a:t>6. Plot the relationship between the (𝑇 2) on Y-axis and the (L) on the X-axis, then find the slop of this line. </a:t>
            </a:r>
            <a:endParaRPr lang="en-US" dirty="0" smtClean="0"/>
          </a:p>
          <a:p>
            <a:pPr algn="l" rtl="0"/>
            <a:endParaRPr lang="en-US" dirty="0" smtClean="0"/>
          </a:p>
          <a:p>
            <a:pPr algn="l" rtl="0"/>
            <a:endParaRPr lang="en-US" dirty="0" smtClean="0"/>
          </a:p>
          <a:p>
            <a:pPr algn="l" rtl="0"/>
            <a:endParaRPr lang="en-US" dirty="0"/>
          </a:p>
          <a:p>
            <a:pPr algn="l" rtl="0"/>
            <a:endParaRPr lang="en-US" b="0" i="0" u="none" strike="noStrike" baseline="0" dirty="0" smtClean="0">
              <a:solidFill>
                <a:srgbClr val="000000"/>
              </a:solidFill>
              <a:latin typeface="Tahoma" panose="020B0604030504040204" pitchFamily="34" charset="0"/>
            </a:endParaRPr>
          </a:p>
          <a:p>
            <a:pPr algn="l" rtl="0"/>
            <a:endParaRPr lang="en-US" b="0" i="0" u="none" strike="noStrike" baseline="0" dirty="0" smtClean="0">
              <a:solidFill>
                <a:srgbClr val="000000"/>
              </a:solidFill>
              <a:latin typeface="Tahoma" panose="020B0604030504040204" pitchFamily="34" charset="0"/>
            </a:endParaRPr>
          </a:p>
          <a:p>
            <a:pPr algn="l" rtl="0"/>
            <a:r>
              <a:rPr lang="en-US" b="0" i="0" u="none" strike="noStrike" baseline="0" dirty="0" smtClean="0">
                <a:solidFill>
                  <a:srgbClr val="000000"/>
                </a:solidFill>
                <a:latin typeface="Tahoma" panose="020B0604030504040204" pitchFamily="34" charset="0"/>
              </a:rPr>
              <a:t> </a:t>
            </a:r>
            <a:endParaRPr lang="en-US" b="0" i="0" u="none" strike="noStrike" baseline="0" dirty="0" smtClean="0">
              <a:solidFill>
                <a:srgbClr val="000000"/>
              </a:solidFill>
              <a:latin typeface="Tahoma" panose="020B0604030504040204" pitchFamily="34" charset="0"/>
            </a:endParaRPr>
          </a:p>
        </p:txBody>
      </p:sp>
    </p:spTree>
    <p:extLst>
      <p:ext uri="{BB962C8B-B14F-4D97-AF65-F5344CB8AC3E}">
        <p14:creationId xmlns:p14="http://schemas.microsoft.com/office/powerpoint/2010/main" val="4111387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rPr>
              <a:t> </a:t>
            </a:r>
            <a:br>
              <a:rPr lang="en-US" b="1" dirty="0" smtClean="0">
                <a:solidFill>
                  <a:srgbClr val="FF0000"/>
                </a:solidFill>
              </a:rPr>
            </a:br>
            <a:r>
              <a:rPr lang="en-US" b="1" dirty="0" smtClean="0">
                <a:solidFill>
                  <a:srgbClr val="FF0000"/>
                </a:solidFill>
              </a:rPr>
              <a:t>Lecture three</a:t>
            </a:r>
            <a:br>
              <a:rPr lang="en-US" b="1" dirty="0" smtClean="0">
                <a:solidFill>
                  <a:srgbClr val="FF0000"/>
                </a:solidFill>
              </a:rPr>
            </a:br>
            <a:r>
              <a:rPr lang="en-US" b="1" dirty="0" smtClean="0">
                <a:solidFill>
                  <a:srgbClr val="FF0000"/>
                </a:solidFill>
              </a:rPr>
              <a:t>Experiment No (2)</a:t>
            </a:r>
            <a:r>
              <a:rPr lang="ar-IQ" dirty="0" smtClean="0"/>
              <a:t/>
            </a:r>
            <a:br>
              <a:rPr lang="ar-IQ" dirty="0" smtClean="0"/>
            </a:br>
            <a:r>
              <a:rPr lang="en-US" dirty="0" smtClean="0"/>
              <a:t>Hooke's law </a:t>
            </a:r>
            <a:br>
              <a:rPr lang="en-US" dirty="0" smtClean="0"/>
            </a:br>
            <a:endParaRPr lang="ar-IQ" dirty="0"/>
          </a:p>
        </p:txBody>
      </p:sp>
      <p:sp>
        <p:nvSpPr>
          <p:cNvPr id="3" name="Rectangle 2"/>
          <p:cNvSpPr/>
          <p:nvPr/>
        </p:nvSpPr>
        <p:spPr>
          <a:xfrm>
            <a:off x="193183" y="2977705"/>
            <a:ext cx="10740980" cy="4001095"/>
          </a:xfrm>
          <a:prstGeom prst="rect">
            <a:avLst/>
          </a:prstGeom>
        </p:spPr>
        <p:txBody>
          <a:bodyPr wrap="square">
            <a:spAutoFit/>
          </a:bodyPr>
          <a:lstStyle/>
          <a:p>
            <a:pPr algn="l" rtl="0"/>
            <a:r>
              <a:rPr lang="en-US" sz="2000" b="1" i="0" u="none" strike="noStrike" baseline="0" dirty="0" smtClean="0">
                <a:solidFill>
                  <a:srgbClr val="000000"/>
                </a:solidFill>
                <a:latin typeface="Tahoma" panose="020B0604030504040204" pitchFamily="34" charset="0"/>
              </a:rPr>
              <a:t>Objectives: </a:t>
            </a:r>
            <a:endParaRPr lang="en-US" sz="2000" b="0" i="0" u="none" strike="noStrike" baseline="0" dirty="0" smtClean="0">
              <a:solidFill>
                <a:srgbClr val="000000"/>
              </a:solidFill>
              <a:latin typeface="Tahoma" panose="020B0604030504040204" pitchFamily="34" charset="0"/>
            </a:endParaRPr>
          </a:p>
          <a:p>
            <a:pPr algn="l" rtl="0"/>
            <a:r>
              <a:rPr lang="en-US" b="0" i="0" u="none" strike="noStrike" baseline="0" dirty="0" smtClean="0">
                <a:solidFill>
                  <a:srgbClr val="000000"/>
                </a:solidFill>
                <a:latin typeface="Tahoma" panose="020B0604030504040204" pitchFamily="34" charset="0"/>
              </a:rPr>
              <a:t>1. To verity Hooke's law. </a:t>
            </a:r>
          </a:p>
          <a:p>
            <a:pPr algn="l" rtl="0"/>
            <a:r>
              <a:rPr lang="en-US" b="0" i="0" u="none" strike="noStrike" baseline="0" dirty="0" smtClean="0">
                <a:solidFill>
                  <a:srgbClr val="000000"/>
                </a:solidFill>
                <a:latin typeface="Tahoma" panose="020B0604030504040204" pitchFamily="34" charset="0"/>
              </a:rPr>
              <a:t>2. To determine the force constant of the spring (K). </a:t>
            </a:r>
          </a:p>
          <a:p>
            <a:pPr algn="l" rtl="0"/>
            <a:r>
              <a:rPr lang="en-US" b="1" dirty="0"/>
              <a:t>Procedure: </a:t>
            </a:r>
            <a:endParaRPr lang="en-US" dirty="0"/>
          </a:p>
          <a:p>
            <a:pPr algn="l" rtl="0"/>
            <a:r>
              <a:rPr lang="en-US" dirty="0"/>
              <a:t>1. Measure the position of the spring. This is your equilibrium position. </a:t>
            </a:r>
          </a:p>
          <a:p>
            <a:pPr algn="l" rtl="0"/>
            <a:r>
              <a:rPr lang="en-US" dirty="0"/>
              <a:t>2. Add the (50 g) mass pan from the spring and measure the position of the mass pan. </a:t>
            </a:r>
          </a:p>
          <a:p>
            <a:pPr algn="l" rtl="0"/>
            <a:r>
              <a:rPr lang="en-US" dirty="0"/>
              <a:t>3. Add (100 g) masses to the pan and measure resulting positions of the system, until you have a five 100 g masses on the mass </a:t>
            </a:r>
            <a:r>
              <a:rPr lang="en-US" dirty="0" smtClean="0"/>
              <a:t>pan.</a:t>
            </a:r>
          </a:p>
          <a:p>
            <a:pPr algn="l" rtl="0"/>
            <a:r>
              <a:rPr lang="en-US" dirty="0" smtClean="0"/>
              <a:t>4.Then </a:t>
            </a:r>
            <a:r>
              <a:rPr lang="en-US" dirty="0"/>
              <a:t>remove the masses in reverse order, one at a time, again noting the corresponding displacement. This will effectively give you two trials, which can be averaged; you may wish to comment on any trends or differences you see between the trials). </a:t>
            </a:r>
          </a:p>
          <a:p>
            <a:pPr algn="l" rtl="0"/>
            <a:r>
              <a:rPr lang="en-US" dirty="0"/>
              <a:t>5. Graph and analyze of your data </a:t>
            </a:r>
          </a:p>
          <a:p>
            <a:pPr algn="l" rtl="0"/>
            <a:r>
              <a:rPr lang="en-US" dirty="0" smtClean="0"/>
              <a:t> </a:t>
            </a:r>
            <a:endParaRPr lang="en-US" dirty="0"/>
          </a:p>
          <a:p>
            <a:pPr algn="l" rtl="0"/>
            <a:endParaRPr lang="en-US" b="0" i="0" u="none" strike="noStrike" baseline="0" dirty="0" smtClean="0">
              <a:solidFill>
                <a:srgbClr val="000000"/>
              </a:solidFill>
              <a:latin typeface="Tahoma" panose="020B0604030504040204" pitchFamily="34" charset="0"/>
            </a:endParaRPr>
          </a:p>
        </p:txBody>
      </p:sp>
    </p:spTree>
    <p:extLst>
      <p:ext uri="{BB962C8B-B14F-4D97-AF65-F5344CB8AC3E}">
        <p14:creationId xmlns:p14="http://schemas.microsoft.com/office/powerpoint/2010/main" val="2071518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rPr>
              <a:t> </a:t>
            </a:r>
            <a:br>
              <a:rPr lang="en-US" b="1" dirty="0" smtClean="0">
                <a:solidFill>
                  <a:srgbClr val="FF0000"/>
                </a:solidFill>
              </a:rPr>
            </a:br>
            <a:r>
              <a:rPr lang="en-US" b="1" dirty="0" smtClean="0">
                <a:solidFill>
                  <a:srgbClr val="FF0000"/>
                </a:solidFill>
              </a:rPr>
              <a:t>Lecture four</a:t>
            </a:r>
            <a:br>
              <a:rPr lang="en-US" b="1" dirty="0" smtClean="0">
                <a:solidFill>
                  <a:srgbClr val="FF0000"/>
                </a:solidFill>
              </a:rPr>
            </a:br>
            <a:r>
              <a:rPr lang="en-US" b="1" dirty="0" smtClean="0">
                <a:solidFill>
                  <a:srgbClr val="FF0000"/>
                </a:solidFill>
              </a:rPr>
              <a:t>Experiment No (3)</a:t>
            </a:r>
            <a:r>
              <a:rPr lang="ar-IQ" dirty="0" smtClean="0"/>
              <a:t/>
            </a:r>
            <a:br>
              <a:rPr lang="ar-IQ" dirty="0" smtClean="0"/>
            </a:br>
            <a:r>
              <a:rPr lang="en-US" dirty="0"/>
              <a:t>Archimedes’ principle </a:t>
            </a:r>
            <a:r>
              <a:rPr lang="en-US" dirty="0" smtClean="0"/>
              <a:t/>
            </a:r>
            <a:br>
              <a:rPr lang="en-US" dirty="0" smtClean="0"/>
            </a:br>
            <a:endParaRPr lang="ar-IQ" dirty="0"/>
          </a:p>
        </p:txBody>
      </p:sp>
      <p:sp>
        <p:nvSpPr>
          <p:cNvPr id="3" name="Rectangle 2"/>
          <p:cNvSpPr/>
          <p:nvPr/>
        </p:nvSpPr>
        <p:spPr>
          <a:xfrm>
            <a:off x="193183" y="2977705"/>
            <a:ext cx="10740980" cy="4001095"/>
          </a:xfrm>
          <a:prstGeom prst="rect">
            <a:avLst/>
          </a:prstGeom>
        </p:spPr>
        <p:txBody>
          <a:bodyPr wrap="square">
            <a:spAutoFit/>
          </a:bodyPr>
          <a:lstStyle/>
          <a:p>
            <a:pPr algn="l" rtl="0"/>
            <a:r>
              <a:rPr lang="en-US" sz="2000" b="1" i="0" u="none" strike="noStrike" baseline="0" dirty="0" smtClean="0">
                <a:solidFill>
                  <a:srgbClr val="000000"/>
                </a:solidFill>
                <a:latin typeface="Tahoma" panose="020B0604030504040204" pitchFamily="34" charset="0"/>
              </a:rPr>
              <a:t>Objectives: </a:t>
            </a:r>
            <a:endParaRPr lang="en-US" sz="2000" b="0" i="0" u="none" strike="noStrike" baseline="0" dirty="0" smtClean="0">
              <a:solidFill>
                <a:srgbClr val="000000"/>
              </a:solidFill>
              <a:latin typeface="Tahoma" panose="020B0604030504040204" pitchFamily="34" charset="0"/>
            </a:endParaRPr>
          </a:p>
          <a:p>
            <a:pPr algn="l" rtl="0"/>
            <a:r>
              <a:rPr lang="en-US" b="0" i="0" u="none" strike="noStrike" baseline="0" dirty="0" smtClean="0">
                <a:solidFill>
                  <a:srgbClr val="000000"/>
                </a:solidFill>
                <a:latin typeface="Tahoma" panose="020B0604030504040204" pitchFamily="34" charset="0"/>
              </a:rPr>
              <a:t>1. To verity Hooke's law. </a:t>
            </a:r>
          </a:p>
          <a:p>
            <a:pPr algn="l" rtl="0"/>
            <a:r>
              <a:rPr lang="en-US" b="0" i="0" u="none" strike="noStrike" baseline="0" dirty="0" smtClean="0">
                <a:solidFill>
                  <a:srgbClr val="000000"/>
                </a:solidFill>
                <a:latin typeface="Tahoma" panose="020B0604030504040204" pitchFamily="34" charset="0"/>
              </a:rPr>
              <a:t>2. To determine the force constant of the spring (K). </a:t>
            </a:r>
          </a:p>
          <a:p>
            <a:pPr algn="l" rtl="0"/>
            <a:r>
              <a:rPr lang="en-US" b="1" dirty="0"/>
              <a:t>Procedure: </a:t>
            </a:r>
            <a:endParaRPr lang="en-US" dirty="0"/>
          </a:p>
          <a:p>
            <a:pPr algn="l" rtl="0"/>
            <a:r>
              <a:rPr lang="en-US" dirty="0"/>
              <a:t>1. Measure the position of the spring. This is your equilibrium position. </a:t>
            </a:r>
          </a:p>
          <a:p>
            <a:pPr algn="l" rtl="0"/>
            <a:r>
              <a:rPr lang="en-US" dirty="0"/>
              <a:t>2. Add the (50 g) mass pan from the spring and measure the position of the mass pan. </a:t>
            </a:r>
          </a:p>
          <a:p>
            <a:pPr algn="l" rtl="0"/>
            <a:r>
              <a:rPr lang="en-US" dirty="0"/>
              <a:t>3. Add (100 g) masses to the pan and measure resulting positions of the system, until you have a five 100 g masses on the mass </a:t>
            </a:r>
            <a:r>
              <a:rPr lang="en-US" dirty="0" smtClean="0"/>
              <a:t>pan.</a:t>
            </a:r>
          </a:p>
          <a:p>
            <a:pPr algn="l" rtl="0"/>
            <a:r>
              <a:rPr lang="en-US" dirty="0" smtClean="0"/>
              <a:t>4.Then </a:t>
            </a:r>
            <a:r>
              <a:rPr lang="en-US" dirty="0"/>
              <a:t>remove the masses in reverse order, one at a time, again noting the corresponding displacement. This will effectively give you two trials, which can be averaged; you may wish to comment on any trends or differences you see between the trials). </a:t>
            </a:r>
          </a:p>
          <a:p>
            <a:pPr algn="l" rtl="0"/>
            <a:r>
              <a:rPr lang="en-US" dirty="0"/>
              <a:t>5. Graph and analyze of your data </a:t>
            </a:r>
          </a:p>
          <a:p>
            <a:pPr algn="l" rtl="0"/>
            <a:r>
              <a:rPr lang="en-US" dirty="0" smtClean="0"/>
              <a:t> </a:t>
            </a:r>
            <a:endParaRPr lang="en-US" dirty="0"/>
          </a:p>
          <a:p>
            <a:pPr algn="l" rtl="0"/>
            <a:endParaRPr lang="en-US" b="0" i="0" u="none" strike="noStrike" baseline="0" dirty="0" smtClean="0">
              <a:solidFill>
                <a:srgbClr val="000000"/>
              </a:solidFill>
              <a:latin typeface="Tahoma" panose="020B0604030504040204" pitchFamily="34" charset="0"/>
            </a:endParaRPr>
          </a:p>
        </p:txBody>
      </p:sp>
    </p:spTree>
    <p:extLst>
      <p:ext uri="{BB962C8B-B14F-4D97-AF65-F5344CB8AC3E}">
        <p14:creationId xmlns:p14="http://schemas.microsoft.com/office/powerpoint/2010/main" val="2128090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82616"/>
          </a:xfrm>
        </p:spPr>
        <p:txBody>
          <a:bodyPr>
            <a:normAutofit fontScale="90000"/>
          </a:bodyPr>
          <a:lstStyle/>
          <a:p>
            <a:pPr algn="ctr"/>
            <a:r>
              <a:rPr lang="en-US" b="1" dirty="0" smtClean="0">
                <a:solidFill>
                  <a:srgbClr val="FF0000"/>
                </a:solidFill>
              </a:rPr>
              <a:t>Lecture five </a:t>
            </a:r>
            <a:br>
              <a:rPr lang="en-US" b="1" dirty="0" smtClean="0">
                <a:solidFill>
                  <a:srgbClr val="FF0000"/>
                </a:solidFill>
              </a:rPr>
            </a:br>
            <a:r>
              <a:rPr lang="en-US" b="1" dirty="0" smtClean="0">
                <a:solidFill>
                  <a:srgbClr val="FF0000"/>
                </a:solidFill>
              </a:rPr>
              <a:t>Experiment No (4)</a:t>
            </a:r>
            <a:r>
              <a:rPr lang="ar-IQ" dirty="0" smtClean="0"/>
              <a:t/>
            </a:r>
            <a:br>
              <a:rPr lang="ar-IQ" dirty="0" smtClean="0"/>
            </a:br>
            <a:r>
              <a:rPr lang="en-US" b="1" dirty="0">
                <a:solidFill>
                  <a:srgbClr val="FF0000"/>
                </a:solidFill>
              </a:rPr>
              <a:t>flywheel </a:t>
            </a:r>
            <a:endParaRPr lang="ar-IQ" b="1" dirty="0">
              <a:solidFill>
                <a:srgbClr val="FF0000"/>
              </a:solidFill>
            </a:endParaRPr>
          </a:p>
        </p:txBody>
      </p:sp>
      <p:sp>
        <p:nvSpPr>
          <p:cNvPr id="3" name="Rectangle 2"/>
          <p:cNvSpPr/>
          <p:nvPr/>
        </p:nvSpPr>
        <p:spPr>
          <a:xfrm>
            <a:off x="201769" y="2192093"/>
            <a:ext cx="10964214" cy="4555093"/>
          </a:xfrm>
          <a:prstGeom prst="rect">
            <a:avLst/>
          </a:prstGeom>
        </p:spPr>
        <p:txBody>
          <a:bodyPr wrap="square">
            <a:spAutoFit/>
          </a:bodyPr>
          <a:lstStyle/>
          <a:p>
            <a:pPr algn="l" rtl="0"/>
            <a:r>
              <a:rPr lang="en-US" sz="2000" b="1" i="0" u="none" strike="noStrike" baseline="0" dirty="0" smtClean="0">
                <a:solidFill>
                  <a:srgbClr val="000000"/>
                </a:solidFill>
                <a:latin typeface="Tahoma" panose="020B0604030504040204" pitchFamily="34" charset="0"/>
              </a:rPr>
              <a:t>Objective: </a:t>
            </a:r>
            <a:endParaRPr lang="en-US" sz="2000" b="0" i="0" u="none" strike="noStrike" baseline="0" dirty="0" smtClean="0">
              <a:solidFill>
                <a:srgbClr val="000000"/>
              </a:solidFill>
              <a:latin typeface="Tahoma" panose="020B0604030504040204" pitchFamily="34" charset="0"/>
            </a:endParaRPr>
          </a:p>
          <a:p>
            <a:pPr algn="l" rtl="0"/>
            <a:r>
              <a:rPr lang="en-US" b="0" i="0" u="none" strike="noStrike" baseline="0" dirty="0" smtClean="0">
                <a:solidFill>
                  <a:srgbClr val="000000"/>
                </a:solidFill>
                <a:latin typeface="Tahoma" panose="020B0604030504040204" pitchFamily="34" charset="0"/>
              </a:rPr>
              <a:t>The purpose of this experiment is to determine the moment of inertia for flywheel.</a:t>
            </a:r>
          </a:p>
          <a:p>
            <a:pPr algn="l" rtl="0"/>
            <a:r>
              <a:rPr lang="en-US" b="1" dirty="0"/>
              <a:t>Procedure: </a:t>
            </a:r>
            <a:endParaRPr lang="en-US" dirty="0"/>
          </a:p>
          <a:p>
            <a:pPr algn="l" rtl="0"/>
            <a:r>
              <a:rPr lang="en-US" dirty="0"/>
              <a:t>1. Attach one end of the thread to load the weights and wrap the other end around the axis of the wheel and the length of the thread must be approximately equal to the distance between the axis and the surface of the earth. </a:t>
            </a:r>
          </a:p>
          <a:p>
            <a:pPr algn="l" rtl="0"/>
            <a:r>
              <a:rPr lang="en-US" dirty="0"/>
              <a:t>2. Measure the height (ℎ) of the weight from the floor. </a:t>
            </a:r>
          </a:p>
          <a:p>
            <a:pPr algn="l" rtl="0"/>
            <a:r>
              <a:rPr lang="en-US" dirty="0"/>
              <a:t>3. Let the weight falling and the weight reaches the floor and the thread detaches itself from the axel. </a:t>
            </a:r>
          </a:p>
          <a:p>
            <a:pPr algn="l" rtl="0"/>
            <a:r>
              <a:rPr lang="en-US" dirty="0"/>
              <a:t>4. Measure the number of revolution (𝑛) for the flywheel before the weight reaches the floor. </a:t>
            </a:r>
          </a:p>
          <a:p>
            <a:pPr algn="l" rtl="0"/>
            <a:r>
              <a:rPr lang="en-US" dirty="0"/>
              <a:t>5. Measure the number of revolution (𝑁) for the flywheel after the weight has reached the floor and before the flywheel stop. </a:t>
            </a:r>
          </a:p>
          <a:p>
            <a:pPr algn="l" rtl="0"/>
            <a:r>
              <a:rPr lang="en-US" dirty="0"/>
              <a:t>6. Measure the time (𝑡) taken to reach the weight to the floor. </a:t>
            </a:r>
          </a:p>
          <a:p>
            <a:pPr algn="l" rtl="0"/>
            <a:r>
              <a:rPr lang="en-US" dirty="0"/>
              <a:t>7. Repeat these steps for the same weight and calculate the (𝑛𝑎𝑣𝑒.,𝑁𝑎𝑣𝑒 and 𝑡𝑎𝑣𝑒.). </a:t>
            </a:r>
          </a:p>
          <a:p>
            <a:pPr algn="l" rtl="0"/>
            <a:r>
              <a:rPr lang="en-US" dirty="0"/>
              <a:t>8. Measure the radius of the flywheel axis (𝑟) by using the Vernier. </a:t>
            </a:r>
          </a:p>
          <a:p>
            <a:pPr algn="l" rtl="0"/>
            <a:r>
              <a:rPr lang="en-US" dirty="0"/>
              <a:t>9. Using equation (6) to calculate the amount of inertia. </a:t>
            </a:r>
          </a:p>
          <a:p>
            <a:pPr algn="l" rtl="0"/>
            <a:r>
              <a:rPr lang="en-US" dirty="0"/>
              <a:t>10. Change the weight and repeat all steps (2→9). </a:t>
            </a:r>
          </a:p>
          <a:p>
            <a:pPr algn="l" rtl="0"/>
            <a:r>
              <a:rPr lang="en-US" b="0" i="0" u="none" strike="noStrike" baseline="0" dirty="0" smtClean="0">
                <a:solidFill>
                  <a:srgbClr val="000000"/>
                </a:solidFill>
                <a:latin typeface="Tahoma" panose="020B0604030504040204" pitchFamily="34" charset="0"/>
              </a:rPr>
              <a:t> </a:t>
            </a:r>
            <a:endParaRPr lang="ar-IQ" dirty="0"/>
          </a:p>
        </p:txBody>
      </p:sp>
    </p:spTree>
    <p:extLst>
      <p:ext uri="{BB962C8B-B14F-4D97-AF65-F5344CB8AC3E}">
        <p14:creationId xmlns:p14="http://schemas.microsoft.com/office/powerpoint/2010/main" val="1568784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321" y="0"/>
            <a:ext cx="10515600" cy="1325563"/>
          </a:xfrm>
        </p:spPr>
        <p:txBody>
          <a:bodyPr>
            <a:normAutofit fontScale="90000"/>
          </a:bodyPr>
          <a:lstStyle/>
          <a:p>
            <a:pPr algn="ctr"/>
            <a:r>
              <a:rPr lang="en-US" b="1" dirty="0" smtClean="0">
                <a:solidFill>
                  <a:srgbClr val="FF0000"/>
                </a:solidFill>
              </a:rPr>
              <a:t/>
            </a:r>
            <a:br>
              <a:rPr lang="en-US" b="1" dirty="0" smtClean="0">
                <a:solidFill>
                  <a:srgbClr val="FF0000"/>
                </a:solidFill>
              </a:rPr>
            </a:br>
            <a:r>
              <a:rPr lang="en-US" b="1" dirty="0" smtClean="0">
                <a:solidFill>
                  <a:srgbClr val="FF0000"/>
                </a:solidFill>
              </a:rPr>
              <a:t> Lecture six </a:t>
            </a:r>
            <a:br>
              <a:rPr lang="en-US" b="1" dirty="0" smtClean="0">
                <a:solidFill>
                  <a:srgbClr val="FF0000"/>
                </a:solidFill>
              </a:rPr>
            </a:br>
            <a:r>
              <a:rPr lang="en-US" b="1" dirty="0" smtClean="0">
                <a:solidFill>
                  <a:srgbClr val="FF0000"/>
                </a:solidFill>
              </a:rPr>
              <a:t>Experiment No (5)</a:t>
            </a:r>
            <a:r>
              <a:rPr lang="ar-IQ" dirty="0">
                <a:solidFill>
                  <a:srgbClr val="FF0000"/>
                </a:solidFill>
              </a:rPr>
              <a:t/>
            </a:r>
            <a:br>
              <a:rPr lang="ar-IQ" dirty="0">
                <a:solidFill>
                  <a:srgbClr val="FF0000"/>
                </a:solidFill>
              </a:rPr>
            </a:br>
            <a:r>
              <a:rPr lang="en-US" dirty="0">
                <a:solidFill>
                  <a:srgbClr val="FF0000"/>
                </a:solidFill>
              </a:rPr>
              <a:t> Maxwell’s wheel </a:t>
            </a:r>
            <a:endParaRPr lang="ar-IQ" dirty="0">
              <a:solidFill>
                <a:srgbClr val="FF0000"/>
              </a:solidFill>
            </a:endParaRPr>
          </a:p>
        </p:txBody>
      </p:sp>
      <p:sp>
        <p:nvSpPr>
          <p:cNvPr id="3" name="Rectangle 2"/>
          <p:cNvSpPr/>
          <p:nvPr/>
        </p:nvSpPr>
        <p:spPr>
          <a:xfrm>
            <a:off x="304799" y="1798526"/>
            <a:ext cx="11530885" cy="4247317"/>
          </a:xfrm>
          <a:prstGeom prst="rect">
            <a:avLst/>
          </a:prstGeom>
        </p:spPr>
        <p:txBody>
          <a:bodyPr wrap="square">
            <a:spAutoFit/>
          </a:bodyPr>
          <a:lstStyle/>
          <a:p>
            <a:pPr algn="l"/>
            <a:endParaRPr lang="ar-IQ" sz="1600" b="0" i="0" u="none" strike="noStrike" baseline="0" dirty="0" smtClean="0">
              <a:solidFill>
                <a:srgbClr val="000000"/>
              </a:solidFill>
              <a:latin typeface="Times New Roman" panose="02020603050405020304" pitchFamily="18" charset="0"/>
            </a:endParaRPr>
          </a:p>
          <a:p>
            <a:pPr algn="l" rtl="0"/>
            <a:r>
              <a:rPr lang="en-US" sz="1600" b="0" i="0" u="none" strike="noStrike" baseline="0" dirty="0" smtClean="0">
                <a:solidFill>
                  <a:srgbClr val="000000"/>
                </a:solidFill>
                <a:latin typeface="Times New Roman" panose="02020603050405020304" pitchFamily="18" charset="0"/>
              </a:rPr>
              <a:t> </a:t>
            </a:r>
            <a:r>
              <a:rPr lang="en-US" sz="2000" b="1" i="0" u="none" strike="noStrike" baseline="0" dirty="0" smtClean="0">
                <a:solidFill>
                  <a:srgbClr val="000000"/>
                </a:solidFill>
                <a:latin typeface="Times New Roman" panose="02020603050405020304" pitchFamily="18" charset="0"/>
              </a:rPr>
              <a:t>Objective: </a:t>
            </a:r>
            <a:endParaRPr lang="en-US" sz="2000" b="0" i="0" u="none" strike="noStrike" baseline="0" dirty="0" smtClean="0">
              <a:solidFill>
                <a:srgbClr val="000000"/>
              </a:solidFill>
              <a:latin typeface="Times New Roman" panose="02020603050405020304" pitchFamily="18" charset="0"/>
            </a:endParaRPr>
          </a:p>
          <a:p>
            <a:pPr algn="l" rtl="0"/>
            <a:r>
              <a:rPr lang="en-US" b="0" i="0" u="none" strike="noStrike" baseline="0" dirty="0" smtClean="0">
                <a:solidFill>
                  <a:srgbClr val="000000"/>
                </a:solidFill>
                <a:latin typeface="Times New Roman" panose="02020603050405020304" pitchFamily="18" charset="0"/>
              </a:rPr>
              <a:t>To measure the transformation of potential energy into translational and rotational energy .</a:t>
            </a:r>
          </a:p>
          <a:p>
            <a:pPr algn="l" rtl="0"/>
            <a:r>
              <a:rPr lang="en-US" b="1" dirty="0"/>
              <a:t>Procedure: </a:t>
            </a:r>
            <a:endParaRPr lang="en-US" dirty="0"/>
          </a:p>
          <a:p>
            <a:pPr algn="l" rtl="0"/>
            <a:r>
              <a:rPr lang="en-US" dirty="0"/>
              <a:t>1. Move the wheel to its highest position where the ruler reading is 0. </a:t>
            </a:r>
          </a:p>
          <a:p>
            <a:pPr algn="l" rtl="0"/>
            <a:r>
              <a:rPr lang="en-US" dirty="0"/>
              <a:t>2. Release the wheel and start the stopwatch until it passes the specified height and stop the stopwatch. </a:t>
            </a:r>
          </a:p>
          <a:p>
            <a:pPr algn="l" rtl="0"/>
            <a:r>
              <a:rPr lang="en-US" dirty="0"/>
              <a:t>3. Note down the time (𝒕). </a:t>
            </a:r>
          </a:p>
          <a:p>
            <a:pPr algn="l" rtl="0"/>
            <a:r>
              <a:rPr lang="en-US" dirty="0"/>
              <a:t>4. Repeat (1). </a:t>
            </a:r>
          </a:p>
          <a:p>
            <a:pPr algn="l" rtl="0"/>
            <a:r>
              <a:rPr lang="en-US" dirty="0"/>
              <a:t>5. Release the wheel but start the stopwatch only at the specific point and stop it. </a:t>
            </a:r>
          </a:p>
          <a:p>
            <a:pPr algn="l" rtl="0"/>
            <a:r>
              <a:rPr lang="en-US" dirty="0"/>
              <a:t>6. Note the time (𝒕′). </a:t>
            </a:r>
          </a:p>
          <a:p>
            <a:pPr algn="l" rtl="0"/>
            <a:r>
              <a:rPr lang="en-US" dirty="0"/>
              <a:t>7. Use the following table. Note that (𝒅=𝟏∗𝟏𝟎−𝟐 𝒎) which is the diameter of the spindle: </a:t>
            </a:r>
            <a:endParaRPr lang="ar-IQ" dirty="0"/>
          </a:p>
          <a:p>
            <a:pPr algn="l" rtl="0"/>
            <a:r>
              <a:rPr lang="en-US" dirty="0" smtClean="0"/>
              <a:t>8.After </a:t>
            </a:r>
            <a:r>
              <a:rPr lang="en-US" dirty="0"/>
              <a:t>finding the velocity and the inertia, it is easy to measure the transformed energy by using the following table: </a:t>
            </a:r>
          </a:p>
          <a:p>
            <a:pPr algn="l" rtl="0"/>
            <a:endParaRPr lang="en-US" dirty="0"/>
          </a:p>
          <a:p>
            <a:pPr algn="l" rtl="0"/>
            <a:endParaRPr lang="en-US" b="0" i="0" u="none" strike="noStrike" baseline="0" dirty="0" smtClean="0">
              <a:solidFill>
                <a:srgbClr val="000000"/>
              </a:solidFill>
              <a:latin typeface="Times New Roman" panose="02020603050405020304" pitchFamily="18" charset="0"/>
            </a:endParaRPr>
          </a:p>
          <a:p>
            <a:pPr algn="l" rtl="0"/>
            <a:endParaRPr lang="ar-IQ" dirty="0"/>
          </a:p>
        </p:txBody>
      </p:sp>
    </p:spTree>
    <p:extLst>
      <p:ext uri="{BB962C8B-B14F-4D97-AF65-F5344CB8AC3E}">
        <p14:creationId xmlns:p14="http://schemas.microsoft.com/office/powerpoint/2010/main" val="1247973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048" y="347731"/>
            <a:ext cx="10515600" cy="1484626"/>
          </a:xfrm>
        </p:spPr>
        <p:txBody>
          <a:bodyPr>
            <a:normAutofit fontScale="90000"/>
          </a:bodyPr>
          <a:lstStyle/>
          <a:p>
            <a:pPr algn="ctr"/>
            <a:r>
              <a:rPr lang="en-US" b="1" dirty="0" smtClean="0">
                <a:solidFill>
                  <a:srgbClr val="FF0000"/>
                </a:solidFill>
              </a:rPr>
              <a:t> </a:t>
            </a:r>
            <a:r>
              <a:rPr lang="en-US" b="1" smtClean="0">
                <a:solidFill>
                  <a:srgbClr val="FF0000"/>
                </a:solidFill>
              </a:rPr>
              <a:t>Lecture seven  </a:t>
            </a:r>
            <a:r>
              <a:rPr lang="en-US" b="1" dirty="0" smtClean="0">
                <a:solidFill>
                  <a:srgbClr val="FF0000"/>
                </a:solidFill>
              </a:rPr>
              <a:t/>
            </a:r>
            <a:br>
              <a:rPr lang="en-US" b="1" dirty="0" smtClean="0">
                <a:solidFill>
                  <a:srgbClr val="FF0000"/>
                </a:solidFill>
              </a:rPr>
            </a:br>
            <a:r>
              <a:rPr lang="en-US" b="1" dirty="0" smtClean="0">
                <a:solidFill>
                  <a:srgbClr val="FF0000"/>
                </a:solidFill>
              </a:rPr>
              <a:t>Experiment </a:t>
            </a:r>
            <a:r>
              <a:rPr lang="en-US" b="1" smtClean="0">
                <a:solidFill>
                  <a:srgbClr val="FF0000"/>
                </a:solidFill>
              </a:rPr>
              <a:t>No (6)</a:t>
            </a:r>
            <a:r>
              <a:rPr lang="en-US" dirty="0" smtClean="0">
                <a:effectLst>
                  <a:outerShdw dist="45847" dir="2021404" algn="ctr">
                    <a:srgbClr val="9999FF"/>
                  </a:outerShdw>
                </a:effectLst>
              </a:rPr>
              <a:t/>
            </a:r>
            <a:br>
              <a:rPr lang="en-US" dirty="0" smtClean="0">
                <a:effectLst>
                  <a:outerShdw dist="45847" dir="2021404" algn="ctr">
                    <a:srgbClr val="9999FF"/>
                  </a:outerShdw>
                </a:effectLst>
              </a:rPr>
            </a:br>
            <a:r>
              <a:rPr lang="en-US" b="1" dirty="0">
                <a:solidFill>
                  <a:srgbClr val="FF0000"/>
                </a:solidFill>
              </a:rPr>
              <a:t>Modulus of Rigidity (Torsion)</a:t>
            </a:r>
            <a:br>
              <a:rPr lang="en-US" b="1" dirty="0">
                <a:solidFill>
                  <a:srgbClr val="FF0000"/>
                </a:solidFill>
              </a:rPr>
            </a:br>
            <a:endParaRPr lang="ar-IQ" b="1" dirty="0">
              <a:solidFill>
                <a:srgbClr val="FF0000"/>
              </a:solidFill>
            </a:endParaRPr>
          </a:p>
        </p:txBody>
      </p:sp>
      <mc:AlternateContent xmlns:mc="http://schemas.openxmlformats.org/markup-compatibility/2006">
        <mc:Choice xmlns:a14="http://schemas.microsoft.com/office/drawing/2010/main" Requires="a14">
          <p:sp>
            <p:nvSpPr>
              <p:cNvPr id="3" name="Rectangle 2"/>
              <p:cNvSpPr/>
              <p:nvPr/>
            </p:nvSpPr>
            <p:spPr>
              <a:xfrm>
                <a:off x="141669" y="1832357"/>
                <a:ext cx="11835684" cy="4379597"/>
              </a:xfrm>
              <a:prstGeom prst="rect">
                <a:avLst/>
              </a:prstGeom>
            </p:spPr>
            <p:txBody>
              <a:bodyPr wrap="square">
                <a:spAutoFit/>
              </a:bodyPr>
              <a:lstStyle/>
              <a:p>
                <a:pPr algn="just" rtl="0">
                  <a:lnSpc>
                    <a:spcPct val="150000"/>
                  </a:lnSpc>
                </a:pPr>
                <a:r>
                  <a:rPr lang="en-US" sz="2000" b="1" dirty="0" smtClean="0">
                    <a:effectLst/>
                    <a:latin typeface="Times New Roman" panose="02020603050405020304" pitchFamily="18" charset="0"/>
                    <a:ea typeface="Calibri" panose="020F0502020204030204" pitchFamily="34" charset="0"/>
                    <a:cs typeface="Arial" panose="020B0604020202020204" pitchFamily="34" charset="0"/>
                  </a:rPr>
                  <a:t>Objective</a:t>
                </a:r>
                <a:r>
                  <a:rPr lang="en-US" b="1" dirty="0" smtClean="0">
                    <a:effectLst/>
                    <a:latin typeface="Times New Roman" panose="02020603050405020304" pitchFamily="18" charset="0"/>
                    <a:ea typeface="Calibri" panose="020F0502020204030204" pitchFamily="34" charset="0"/>
                    <a:cs typeface="Arial" panose="020B0604020202020204" pitchFamily="34" charset="0"/>
                  </a:rPr>
                  <a:t>:</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indent="457200" algn="just" rtl="0">
                  <a:lnSpc>
                    <a:spcPct val="150000"/>
                  </a:lnSpc>
                  <a:spcAft>
                    <a:spcPts val="800"/>
                  </a:spcAft>
                </a:pPr>
                <a:r>
                  <a:rPr lang="en-US" dirty="0" smtClean="0">
                    <a:effectLst/>
                    <a:latin typeface="Times New Roman" panose="02020603050405020304" pitchFamily="18" charset="0"/>
                    <a:ea typeface="Calibri" panose="020F0502020204030204" pitchFamily="34" charset="0"/>
                    <a:cs typeface="Arial" panose="020B0604020202020204" pitchFamily="34" charset="0"/>
                  </a:rPr>
                  <a:t>To determine the modulus of rigidity of a given rod by static, using horizontal pattern of apparatus.</a:t>
                </a:r>
                <a:endParaRPr lang="en-US" sz="1400" dirty="0" smtClean="0">
                  <a:latin typeface="Calibri" panose="020F0502020204030204" pitchFamily="34" charset="0"/>
                  <a:ea typeface="Calibri" panose="020F0502020204030204" pitchFamily="34" charset="0"/>
                  <a:cs typeface="Arial" panose="020B0604020202020204" pitchFamily="34" charset="0"/>
                </a:endParaRPr>
              </a:p>
              <a:p>
                <a:pPr algn="l" rtl="0"/>
                <a:r>
                  <a:rPr lang="en-US" b="1" dirty="0"/>
                  <a:t>Procedure:</a:t>
                </a:r>
                <a:endParaRPr lang="en-US" dirty="0"/>
              </a:p>
              <a:p>
                <a:pPr lvl="0" algn="l" rtl="0"/>
                <a:r>
                  <a:rPr lang="en-US" dirty="0"/>
                  <a:t>Clamp the pointers and scale at different places and note the difference </a:t>
                </a:r>
                <a14:m>
                  <m:oMath xmlns:m="http://schemas.openxmlformats.org/officeDocument/2006/math">
                    <m:sSub>
                      <m:sSubPr>
                        <m:ctrlPr>
                          <a:rPr lang="en-US" b="1" i="1"/>
                        </m:ctrlPr>
                      </m:sSubPr>
                      <m:e>
                        <m:r>
                          <a:rPr lang="en-US" b="1" i="1"/>
                          <m:t>(</m:t>
                        </m:r>
                        <m:r>
                          <a:rPr lang="en-US" b="1" i="1"/>
                          <m:t>𝒍</m:t>
                        </m:r>
                      </m:e>
                      <m:sub>
                        <m:r>
                          <a:rPr lang="en-US" b="1" i="1"/>
                          <m:t>𝟏</m:t>
                        </m:r>
                      </m:sub>
                    </m:sSub>
                    <m:r>
                      <a:rPr lang="en-US" b="1" i="1"/>
                      <m:t>−</m:t>
                    </m:r>
                    <m:sSub>
                      <m:sSubPr>
                        <m:ctrlPr>
                          <a:rPr lang="en-US" b="1" i="1"/>
                        </m:ctrlPr>
                      </m:sSubPr>
                      <m:e>
                        <m:r>
                          <a:rPr lang="en-US" b="1" i="1"/>
                          <m:t>𝒍</m:t>
                        </m:r>
                      </m:e>
                      <m:sub>
                        <m:r>
                          <a:rPr lang="en-US" b="1" i="1"/>
                          <m:t>𝟐</m:t>
                        </m:r>
                      </m:sub>
                    </m:sSub>
                    <m:r>
                      <a:rPr lang="en-US" b="1" i="1"/>
                      <m:t>)</m:t>
                    </m:r>
                  </m:oMath>
                </a14:m>
                <a:r>
                  <a:rPr lang="en-US" dirty="0"/>
                  <a:t>.</a:t>
                </a:r>
              </a:p>
              <a:p>
                <a:pPr lvl="0" algn="l" rtl="0"/>
                <a:r>
                  <a:rPr lang="en-US" dirty="0"/>
                  <a:t>With no weight, the pointer is adjusted (without touching) to read </a:t>
                </a:r>
                <a14:m>
                  <m:oMath xmlns:m="http://schemas.openxmlformats.org/officeDocument/2006/math">
                    <m:r>
                      <a:rPr lang="en-US" i="1"/>
                      <m:t>0</m:t>
                    </m:r>
                  </m:oMath>
                </a14:m>
                <a:r>
                  <a:rPr lang="en-US" dirty="0"/>
                  <a:t> on the scale.</a:t>
                </a:r>
              </a:p>
              <a:p>
                <a:pPr lvl="0" algn="l" rtl="0"/>
                <a:r>
                  <a:rPr lang="en-US" dirty="0"/>
                  <a:t>Increase loads in steps of </a:t>
                </a:r>
                <a14:m>
                  <m:oMath xmlns:m="http://schemas.openxmlformats.org/officeDocument/2006/math">
                    <m:r>
                      <a:rPr lang="en-US" b="1" i="1"/>
                      <m:t>(</m:t>
                    </m:r>
                    <m:r>
                      <a:rPr lang="en-US" b="1" i="1"/>
                      <m:t>𝟓𝟎</m:t>
                    </m:r>
                    <m:r>
                      <a:rPr lang="en-US" b="1" i="1"/>
                      <m:t> </m:t>
                    </m:r>
                    <m:r>
                      <a:rPr lang="en-US" b="1" i="1"/>
                      <m:t>𝒈𝒎</m:t>
                    </m:r>
                    <m:r>
                      <a:rPr lang="en-US" b="1" i="1"/>
                      <m:t>)</m:t>
                    </m:r>
                  </m:oMath>
                </a14:m>
                <a:r>
                  <a:rPr lang="en-US" dirty="0"/>
                  <a:t> and read the deflections on both the scales.</a:t>
                </a:r>
              </a:p>
              <a:p>
                <a:pPr lvl="0" algn="l" rtl="0"/>
                <a:r>
                  <a:rPr lang="en-US" dirty="0"/>
                  <a:t>Decrease loads in steps of </a:t>
                </a:r>
                <a14:m>
                  <m:oMath xmlns:m="http://schemas.openxmlformats.org/officeDocument/2006/math">
                    <m:r>
                      <a:rPr lang="en-US" b="1" i="1"/>
                      <m:t>(</m:t>
                    </m:r>
                    <m:r>
                      <a:rPr lang="en-US" b="1" i="1"/>
                      <m:t>𝟓𝟎</m:t>
                    </m:r>
                    <m:r>
                      <a:rPr lang="en-US" b="1" i="1"/>
                      <m:t> </m:t>
                    </m:r>
                    <m:r>
                      <a:rPr lang="en-US" b="1" i="1"/>
                      <m:t>𝒈𝒎</m:t>
                    </m:r>
                    <m:r>
                      <a:rPr lang="en-US" b="1" i="1"/>
                      <m:t>)</m:t>
                    </m:r>
                  </m:oMath>
                </a14:m>
                <a:r>
                  <a:rPr lang="en-US" dirty="0"/>
                  <a:t> and read the deflections on both the scales.</a:t>
                </a:r>
              </a:p>
              <a:p>
                <a:pPr lvl="0" algn="l" rtl="0"/>
                <a:r>
                  <a:rPr lang="en-US" dirty="0"/>
                  <a:t>Calculate the mean value of scale’s readings corresponding to each load.</a:t>
                </a:r>
              </a:p>
              <a:p>
                <a:pPr lvl="0" algn="l" rtl="0"/>
                <a:r>
                  <a:rPr lang="en-US" dirty="0"/>
                  <a:t>Use the following table:</a:t>
                </a:r>
              </a:p>
              <a:p>
                <a:pPr lvl="0" algn="l" rtl="0"/>
                <a:r>
                  <a:rPr lang="en-US" dirty="0"/>
                  <a:t>Draw a graph between </a:t>
                </a:r>
                <a14:m>
                  <m:oMath xmlns:m="http://schemas.openxmlformats.org/officeDocument/2006/math">
                    <m:r>
                      <a:rPr lang="en-US" b="1" i="1"/>
                      <m:t>𝑴</m:t>
                    </m:r>
                  </m:oMath>
                </a14:m>
                <a:r>
                  <a:rPr lang="en-US" b="1" dirty="0"/>
                  <a:t> </a:t>
                </a:r>
                <a:r>
                  <a:rPr lang="en-US" dirty="0"/>
                  <a:t>on the </a:t>
                </a:r>
                <a14:m>
                  <m:oMath xmlns:m="http://schemas.openxmlformats.org/officeDocument/2006/math">
                    <m:r>
                      <a:rPr lang="en-US" i="1"/>
                      <m:t>𝑥</m:t>
                    </m:r>
                    <m:r>
                      <a:rPr lang="en-US" i="1"/>
                      <m:t>−</m:t>
                    </m:r>
                    <m:r>
                      <a:rPr lang="en-US" i="1"/>
                      <m:t>𝑎𝑥𝑖𝑠</m:t>
                    </m:r>
                  </m:oMath>
                </a14:m>
                <a:r>
                  <a:rPr lang="en-US" dirty="0"/>
                  <a:t> and </a:t>
                </a:r>
                <a14:m>
                  <m:oMath xmlns:m="http://schemas.openxmlformats.org/officeDocument/2006/math">
                    <m:r>
                      <a:rPr lang="en-US" b="1" i="1"/>
                      <m:t>(</m:t>
                    </m:r>
                    <m:sSub>
                      <m:sSubPr>
                        <m:ctrlPr>
                          <a:rPr lang="en-US" b="1" i="1"/>
                        </m:ctrlPr>
                      </m:sSubPr>
                      <m:e>
                        <m:r>
                          <a:rPr lang="en-US" b="1" i="1"/>
                          <m:t>𝜽</m:t>
                        </m:r>
                      </m:e>
                      <m:sub>
                        <m:r>
                          <a:rPr lang="en-US" b="1" i="1"/>
                          <m:t>𝟏</m:t>
                        </m:r>
                      </m:sub>
                    </m:sSub>
                    <m:r>
                      <a:rPr lang="en-US" b="1" i="1"/>
                      <m:t>−</m:t>
                    </m:r>
                    <m:sSub>
                      <m:sSubPr>
                        <m:ctrlPr>
                          <a:rPr lang="en-US" b="1" i="1"/>
                        </m:ctrlPr>
                      </m:sSubPr>
                      <m:e>
                        <m:r>
                          <a:rPr lang="en-US" b="1" i="1"/>
                          <m:t>𝜽</m:t>
                        </m:r>
                      </m:e>
                      <m:sub>
                        <m:r>
                          <a:rPr lang="en-US" b="1" i="1"/>
                          <m:t>𝟐</m:t>
                        </m:r>
                      </m:sub>
                    </m:sSub>
                    <m:r>
                      <a:rPr lang="en-US" b="1" i="1"/>
                      <m:t>)</m:t>
                    </m:r>
                  </m:oMath>
                </a14:m>
                <a:r>
                  <a:rPr lang="en-US" b="1" dirty="0"/>
                  <a:t> </a:t>
                </a:r>
                <a:r>
                  <a:rPr lang="en-US" dirty="0"/>
                  <a:t>on the </a:t>
                </a:r>
                <a14:m>
                  <m:oMath xmlns:m="http://schemas.openxmlformats.org/officeDocument/2006/math">
                    <m:r>
                      <a:rPr lang="en-US" i="1"/>
                      <m:t>𝑦</m:t>
                    </m:r>
                    <m:r>
                      <a:rPr lang="en-US" i="1"/>
                      <m:t>−</m:t>
                    </m:r>
                    <m:r>
                      <a:rPr lang="en-US" i="1"/>
                      <m:t>𝑎𝑥𝑖𝑠</m:t>
                    </m:r>
                  </m:oMath>
                </a14:m>
                <a:r>
                  <a:rPr lang="en-US" dirty="0"/>
                  <a:t> and find the slope.</a:t>
                </a:r>
              </a:p>
              <a:p>
                <a:pPr lvl="0" algn="l" rtl="0"/>
                <a:r>
                  <a:rPr lang="en-US" dirty="0"/>
                  <a:t>Find the modulus of rigidity from: </a:t>
                </a:r>
              </a:p>
              <a:p>
                <a:pPr algn="l" rtl="0"/>
                <a:r>
                  <a:rPr lang="en-US" dirty="0"/>
                  <a:t> </a:t>
                </a:r>
              </a:p>
              <a:p>
                <a:pPr algn="l" rtl="0"/>
                <a14:m>
                  <m:oMathPara xmlns:m="http://schemas.openxmlformats.org/officeDocument/2006/math">
                    <m:oMathParaPr>
                      <m:jc m:val="centerGroup"/>
                    </m:oMathParaPr>
                    <m:oMath xmlns:m="http://schemas.openxmlformats.org/officeDocument/2006/math">
                      <m:r>
                        <a:rPr lang="en-US" b="1" i="1"/>
                        <m:t>𝜼</m:t>
                      </m:r>
                      <m:r>
                        <a:rPr lang="en-US" b="1" i="1"/>
                        <m:t>=</m:t>
                      </m:r>
                      <m:f>
                        <m:fPr>
                          <m:ctrlPr>
                            <a:rPr lang="en-US" b="1" i="1"/>
                          </m:ctrlPr>
                        </m:fPr>
                        <m:num>
                          <m:r>
                            <a:rPr lang="en-US" b="1" i="1"/>
                            <m:t>𝟏𝟖𝟎</m:t>
                          </m:r>
                          <m:r>
                            <a:rPr lang="en-US" b="1" i="1"/>
                            <m:t> </m:t>
                          </m:r>
                          <m:r>
                            <a:rPr lang="en-US" b="1" i="1"/>
                            <m:t>𝒈𝑫</m:t>
                          </m:r>
                          <m:d>
                            <m:dPr>
                              <m:ctrlPr>
                                <a:rPr lang="en-US" b="1" i="1"/>
                              </m:ctrlPr>
                            </m:dPr>
                            <m:e>
                              <m:sSub>
                                <m:sSubPr>
                                  <m:ctrlPr>
                                    <a:rPr lang="en-US" b="1" i="1"/>
                                  </m:ctrlPr>
                                </m:sSubPr>
                                <m:e>
                                  <m:r>
                                    <a:rPr lang="en-US" b="1" i="1"/>
                                    <m:t>𝒍</m:t>
                                  </m:r>
                                </m:e>
                                <m:sub>
                                  <m:r>
                                    <a:rPr lang="en-US" b="1" i="1"/>
                                    <m:t>𝟏</m:t>
                                  </m:r>
                                </m:sub>
                              </m:sSub>
                              <m:r>
                                <a:rPr lang="en-US" b="1" i="1"/>
                                <m:t>−</m:t>
                              </m:r>
                              <m:sSub>
                                <m:sSubPr>
                                  <m:ctrlPr>
                                    <a:rPr lang="en-US" b="1" i="1"/>
                                  </m:ctrlPr>
                                </m:sSubPr>
                                <m:e>
                                  <m:r>
                                    <a:rPr lang="en-US" b="1" i="1"/>
                                    <m:t>𝒍</m:t>
                                  </m:r>
                                </m:e>
                                <m:sub>
                                  <m:r>
                                    <a:rPr lang="en-US" b="1" i="1"/>
                                    <m:t>𝟐</m:t>
                                  </m:r>
                                </m:sub>
                              </m:sSub>
                            </m:e>
                          </m:d>
                        </m:num>
                        <m:den>
                          <m:sSup>
                            <m:sSupPr>
                              <m:ctrlPr>
                                <a:rPr lang="en-US" b="1" i="1"/>
                              </m:ctrlPr>
                            </m:sSupPr>
                            <m:e>
                              <m:r>
                                <a:rPr lang="en-US" b="1" i="1"/>
                                <m:t>𝝅</m:t>
                              </m:r>
                            </m:e>
                            <m:sup>
                              <m:r>
                                <a:rPr lang="en-US" b="1" i="1"/>
                                <m:t>𝟐</m:t>
                              </m:r>
                            </m:sup>
                          </m:sSup>
                          <m:sSup>
                            <m:sSupPr>
                              <m:ctrlPr>
                                <a:rPr lang="en-US" b="1" i="1"/>
                              </m:ctrlPr>
                            </m:sSupPr>
                            <m:e>
                              <m:r>
                                <a:rPr lang="en-US" b="1" i="1"/>
                                <m:t>𝒓</m:t>
                              </m:r>
                            </m:e>
                            <m:sup>
                              <m:r>
                                <a:rPr lang="en-US" b="1" i="1"/>
                                <m:t>𝟒</m:t>
                              </m:r>
                            </m:sup>
                          </m:sSup>
                        </m:den>
                      </m:f>
                    </m:oMath>
                  </m:oMathPara>
                </a14:m>
                <a:endParaRPr lang="en-US" dirty="0" smtClean="0">
                  <a:effectLst/>
                  <a:latin typeface="Times New Roman" panose="02020603050405020304" pitchFamily="18" charset="0"/>
                  <a:ea typeface="Calibri" panose="020F0502020204030204" pitchFamily="34" charset="0"/>
                  <a:cs typeface="Arial" panose="020B0604020202020204" pitchFamily="34" charset="0"/>
                </a:endParaRPr>
              </a:p>
            </p:txBody>
          </p:sp>
        </mc:Choice>
        <mc:Fallback>
          <p:sp>
            <p:nvSpPr>
              <p:cNvPr id="3" name="Rectangle 2"/>
              <p:cNvSpPr>
                <a:spLocks noRot="1" noChangeAspect="1" noMove="1" noResize="1" noEditPoints="1" noAdjustHandles="1" noChangeArrowheads="1" noChangeShapeType="1" noTextEdit="1"/>
              </p:cNvSpPr>
              <p:nvPr/>
            </p:nvSpPr>
            <p:spPr>
              <a:xfrm>
                <a:off x="141669" y="1832357"/>
                <a:ext cx="11835684" cy="4379597"/>
              </a:xfrm>
              <a:prstGeom prst="rect">
                <a:avLst/>
              </a:prstGeom>
              <a:blipFill rotWithShape="0">
                <a:blip r:embed="rId2"/>
                <a:stretch>
                  <a:fillRect l="-515"/>
                </a:stretch>
              </a:blipFill>
            </p:spPr>
            <p:txBody>
              <a:bodyPr/>
              <a:lstStyle/>
              <a:p>
                <a:r>
                  <a:rPr lang="ar-IQ">
                    <a:noFill/>
                  </a:rPr>
                  <a:t> </a:t>
                </a:r>
              </a:p>
            </p:txBody>
          </p:sp>
        </mc:Fallback>
      </mc:AlternateContent>
    </p:spTree>
    <p:extLst>
      <p:ext uri="{BB962C8B-B14F-4D97-AF65-F5344CB8AC3E}">
        <p14:creationId xmlns:p14="http://schemas.microsoft.com/office/powerpoint/2010/main" val="444644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995</Words>
  <Application>Microsoft Office PowerPoint</Application>
  <PresentationFormat>Widescreen</PresentationFormat>
  <Paragraphs>85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Tahoma</vt:lpstr>
      <vt:lpstr>Times New Roman</vt:lpstr>
      <vt:lpstr>Office Theme</vt:lpstr>
      <vt:lpstr>Lecture one  Introduction  to Mechanics   lab </vt:lpstr>
      <vt:lpstr>Lecture two  Experiment No (1) simple pendulum  </vt:lpstr>
      <vt:lpstr>  Lecture three Experiment No (2) Hooke's law  </vt:lpstr>
      <vt:lpstr>  Lecture four Experiment No (3) Archimedes’ principle  </vt:lpstr>
      <vt:lpstr>Lecture five  Experiment No (4) flywheel </vt:lpstr>
      <vt:lpstr>  Lecture six  Experiment No (5)  Maxwell’s wheel </vt:lpstr>
      <vt:lpstr> Lecture seven   Experiment No (6) Modulus of Rigidity (Torsion) </vt:lpstr>
    </vt:vector>
  </TitlesOfParts>
  <Company>Shamfuture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one  Introduction  to Mechanics   lab</dc:title>
  <dc:creator>Shamfuture</dc:creator>
  <cp:lastModifiedBy>Shamfuture</cp:lastModifiedBy>
  <cp:revision>13</cp:revision>
  <dcterms:created xsi:type="dcterms:W3CDTF">2018-01-13T16:30:19Z</dcterms:created>
  <dcterms:modified xsi:type="dcterms:W3CDTF">2018-01-13T17:09:22Z</dcterms:modified>
</cp:coreProperties>
</file>